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1" r:id="rId1"/>
    <p:sldMasterId id="214748367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Arial Black" panose="020B0604020202020204" pitchFamily="34" charset="0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29"/>
  </p:normalViewPr>
  <p:slideViewPr>
    <p:cSldViewPr snapToGrid="0">
      <p:cViewPr varScale="1">
        <p:scale>
          <a:sx n="145" d="100"/>
          <a:sy n="145" d="100"/>
        </p:scale>
        <p:origin x="6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ep.org/interactives/beat-plastic-pollution/#:~:text=Approximately%2036%20per%20cent%20of,landfills%20or%20as%20unregulated%20waste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atmatch.com/learn/material/materials-used-in-food-packagin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a4d660ba34_0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https://www.unep.org/interactives/beat-plastic-pollution/#:~:text=Approximately%2036%20per%20cent%20of,landfills%20or%20as%20unregulated%20waste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1a4d660ba34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a8c18ef4d8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a8c18ef4d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ba5a61105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ba5a61105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a4d660ba34_0_4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a4d660ba34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ba5a61105a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https://matmatch.com/learn/material/materials-used-in-food-packaging</a:t>
            </a:r>
            <a:r>
              <a:rPr lang="en"/>
              <a:t> </a:t>
            </a:r>
            <a:endParaRPr/>
          </a:p>
        </p:txBody>
      </p:sp>
      <p:sp>
        <p:nvSpPr>
          <p:cNvPr id="180" name="Google Shape;180;g1ba5a61105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ba5a61105a_0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1ba5a61105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ba5a61105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1ba5a61105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matmatch.com/learn/material/materials-used-in-food-packagi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hyperlink" Target="https://www.unep.org/interactives/beat-plastic-pollution/#:~:text=Approximately%2036%20per%20cent%20of,landfills%20or%20as%20unregulated%20wast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hyperlink" Target="https://www.unep.org/interactives/beat-plastic-pollution/#:~:text=Approximately%2036%20per%20cent%20of,landfills%20or%20as%20unregulated%20was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628650" y="1896901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 b="1" dirty="0">
                <a:latin typeface="Arial Black"/>
                <a:ea typeface="Arial Black"/>
                <a:cs typeface="Arial Black"/>
                <a:sym typeface="Arial Black"/>
              </a:rPr>
              <a:t>Plastic Packaging</a:t>
            </a:r>
            <a:endParaRPr sz="2100" b="1" dirty="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27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7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Packaging uses more plastic than any other sector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48" name="Google Shape;148;p27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2" name="Google Shape;152;p27"/>
          <p:cNvSpPr txBox="1"/>
          <p:nvPr/>
        </p:nvSpPr>
        <p:spPr>
          <a:xfrm>
            <a:off x="0" y="4683650"/>
            <a:ext cx="275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Geryer, R.  </a:t>
            </a:r>
            <a:r>
              <a:rPr lang="en" sz="1000" i="1">
                <a:latin typeface="Calibri"/>
                <a:ea typeface="Calibri"/>
                <a:cs typeface="Calibri"/>
                <a:sym typeface="Calibri"/>
              </a:rPr>
              <a:t>Plastic Waste and Recycling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000" b="1">
                <a:latin typeface="Calibri"/>
                <a:ea typeface="Calibri"/>
                <a:cs typeface="Calibri"/>
                <a:sym typeface="Calibri"/>
              </a:rPr>
              <a:t>2020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8BAC0A-B0FE-E342-9339-2BB4DDF69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650" y="1403236"/>
            <a:ext cx="5922596" cy="30989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p28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8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ct val="1000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Most packaging is single use, so the average product lifetime is short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61" name="Google Shape;161;p28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5" name="Google Shape;165;p28"/>
          <p:cNvSpPr txBox="1"/>
          <p:nvPr/>
        </p:nvSpPr>
        <p:spPr>
          <a:xfrm>
            <a:off x="0" y="4683650"/>
            <a:ext cx="275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Geryer, R.  </a:t>
            </a:r>
            <a:r>
              <a:rPr lang="en" sz="1000" i="1">
                <a:latin typeface="Calibri"/>
                <a:ea typeface="Calibri"/>
                <a:cs typeface="Calibri"/>
                <a:sym typeface="Calibri"/>
              </a:rPr>
              <a:t>Plastic Waste and Recycling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000" b="1">
                <a:latin typeface="Calibri"/>
                <a:ea typeface="Calibri"/>
                <a:cs typeface="Calibri"/>
                <a:sym typeface="Calibri"/>
              </a:rPr>
              <a:t>2020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F0B09B-C6C2-DB4B-B47B-70FEAA918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603" y="1356181"/>
            <a:ext cx="4371242" cy="31653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326850" y="422225"/>
            <a:ext cx="3689400" cy="24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 b="1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Food waste is a huge environmental and societal problem</a:t>
            </a:r>
            <a:endParaRPr b="1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72" name="Google Shape;172;p29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74" name="Google Shape;174;p29"/>
          <p:cNvSpPr txBox="1"/>
          <p:nvPr/>
        </p:nvSpPr>
        <p:spPr>
          <a:xfrm>
            <a:off x="142475" y="783950"/>
            <a:ext cx="143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9"/>
          <p:cNvSpPr txBox="1"/>
          <p:nvPr/>
        </p:nvSpPr>
        <p:spPr>
          <a:xfrm>
            <a:off x="352500" y="3047050"/>
            <a:ext cx="3638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 Black"/>
                <a:ea typeface="Arial Black"/>
                <a:cs typeface="Arial Black"/>
                <a:sym typeface="Arial Black"/>
              </a:rPr>
              <a:t>Improved packaging could be part of the solution</a:t>
            </a:r>
            <a:endParaRPr sz="20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77" name="Google Shape;177;p29"/>
          <p:cNvSpPr txBox="1"/>
          <p:nvPr/>
        </p:nvSpPr>
        <p:spPr>
          <a:xfrm>
            <a:off x="0" y="4683650"/>
            <a:ext cx="3543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Kaza, S. </a:t>
            </a:r>
            <a:r>
              <a:rPr lang="en" sz="1000" i="1">
                <a:latin typeface="Calibri"/>
                <a:ea typeface="Calibri"/>
                <a:cs typeface="Calibri"/>
                <a:sym typeface="Calibri"/>
              </a:rPr>
              <a:t>et al.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000" i="1">
                <a:latin typeface="Calibri"/>
                <a:ea typeface="Calibri"/>
                <a:cs typeface="Calibri"/>
                <a:sym typeface="Calibri"/>
              </a:rPr>
              <a:t>What a Waste 2.0 : A Global Snapshot of Solid Waste Management to 2050. </a:t>
            </a:r>
            <a:r>
              <a:rPr lang="en" sz="10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2018.</a:t>
            </a:r>
            <a:endParaRPr sz="1000" b="1" i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110E1D-F208-1340-933C-65EFDF123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0625" y="866525"/>
            <a:ext cx="4846660" cy="30313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30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85" name="Google Shape;185;p30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Properties of food-specific packaging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86" name="Google Shape;186;p30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7" name="Google Shape;187;p30"/>
          <p:cNvSpPr txBox="1"/>
          <p:nvPr/>
        </p:nvSpPr>
        <p:spPr>
          <a:xfrm>
            <a:off x="565225" y="1682625"/>
            <a:ext cx="37191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Preservation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Containment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Protection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0"/>
          <p:cNvSpPr txBox="1"/>
          <p:nvPr/>
        </p:nvSpPr>
        <p:spPr>
          <a:xfrm>
            <a:off x="858250" y="1226325"/>
            <a:ext cx="1803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 Black"/>
                <a:ea typeface="Arial Black"/>
                <a:cs typeface="Arial Black"/>
                <a:sym typeface="Arial Black"/>
              </a:rPr>
              <a:t>Function </a:t>
            </a:r>
            <a:endParaRPr sz="20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89" name="Google Shape;189;p30"/>
          <p:cNvSpPr txBox="1"/>
          <p:nvPr/>
        </p:nvSpPr>
        <p:spPr>
          <a:xfrm>
            <a:off x="4628050" y="1226325"/>
            <a:ext cx="1803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 Black"/>
                <a:ea typeface="Arial Black"/>
                <a:cs typeface="Arial Black"/>
                <a:sym typeface="Arial Black"/>
              </a:rPr>
              <a:t>Property</a:t>
            </a:r>
            <a:endParaRPr sz="20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90" name="Google Shape;190;p30"/>
          <p:cNvSpPr txBox="1"/>
          <p:nvPr/>
        </p:nvSpPr>
        <p:spPr>
          <a:xfrm>
            <a:off x="3753000" y="1682625"/>
            <a:ext cx="5391000" cy="26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Permeability- protect against oxygen and moisture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Optical properties- clear, opaque (protect from light)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Form (processing)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Food-safe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Keep out bacteria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Hard or stiff layer to prevent damage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30"/>
          <p:cNvSpPr txBox="1"/>
          <p:nvPr/>
        </p:nvSpPr>
        <p:spPr>
          <a:xfrm>
            <a:off x="0" y="4683650"/>
            <a:ext cx="5301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https://matmatch.com/learn/material/materials-used-in-food-packaging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31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1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Common plastics used in food packaging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00" name="Google Shape;200;p31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2" name="Google Shape;202;p31"/>
          <p:cNvSpPr txBox="1"/>
          <p:nvPr/>
        </p:nvSpPr>
        <p:spPr>
          <a:xfrm>
            <a:off x="260000" y="2950450"/>
            <a:ext cx="142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Polyethylene terephthalate (PET)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3" name="Google Shape;203;p31"/>
          <p:cNvSpPr txBox="1"/>
          <p:nvPr/>
        </p:nvSpPr>
        <p:spPr>
          <a:xfrm>
            <a:off x="1684400" y="2950450"/>
            <a:ext cx="142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High-density polyethylene (HDPE)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4" name="Google Shape;204;p31"/>
          <p:cNvSpPr txBox="1"/>
          <p:nvPr/>
        </p:nvSpPr>
        <p:spPr>
          <a:xfrm>
            <a:off x="3204625" y="2950450"/>
            <a:ext cx="142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Low-density polyethylene (LDPE)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5" name="Google Shape;205;p31"/>
          <p:cNvSpPr txBox="1"/>
          <p:nvPr/>
        </p:nvSpPr>
        <p:spPr>
          <a:xfrm>
            <a:off x="4629025" y="2950450"/>
            <a:ext cx="1509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Polypropylene (PP)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6" name="Google Shape;206;p31"/>
          <p:cNvSpPr txBox="1"/>
          <p:nvPr/>
        </p:nvSpPr>
        <p:spPr>
          <a:xfrm>
            <a:off x="6149250" y="2950450"/>
            <a:ext cx="1509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Polystyrene (PS)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7411575" y="2950450"/>
            <a:ext cx="1509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Expanded polystyrene (PS)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8" name="Google Shape;208;p31"/>
          <p:cNvSpPr txBox="1"/>
          <p:nvPr/>
        </p:nvSpPr>
        <p:spPr>
          <a:xfrm>
            <a:off x="260000" y="3556338"/>
            <a:ext cx="142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Water bottles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Tray inserts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Squeeze bottles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1"/>
          <p:cNvSpPr txBox="1"/>
          <p:nvPr/>
        </p:nvSpPr>
        <p:spPr>
          <a:xfrm>
            <a:off x="1684400" y="3556338"/>
            <a:ext cx="1424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Milk containers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Freezer bags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Ice cream containers	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31"/>
          <p:cNvSpPr txBox="1"/>
          <p:nvPr/>
        </p:nvSpPr>
        <p:spPr>
          <a:xfrm>
            <a:off x="3204625" y="3556338"/>
            <a:ext cx="142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Bags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Trays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Film	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1"/>
          <p:cNvSpPr txBox="1"/>
          <p:nvPr/>
        </p:nvSpPr>
        <p:spPr>
          <a:xfrm>
            <a:off x="4671475" y="3556338"/>
            <a:ext cx="1424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Potato chip bags Microwave-safe dishes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Bottle caps	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31"/>
          <p:cNvSpPr txBox="1"/>
          <p:nvPr/>
        </p:nvSpPr>
        <p:spPr>
          <a:xfrm>
            <a:off x="6138325" y="3556338"/>
            <a:ext cx="142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Cutlery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Plates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Cups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31"/>
          <p:cNvSpPr txBox="1"/>
          <p:nvPr/>
        </p:nvSpPr>
        <p:spPr>
          <a:xfrm>
            <a:off x="7411575" y="3556338"/>
            <a:ext cx="142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Hot drink cups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Protective packaging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31"/>
          <p:cNvSpPr txBox="1"/>
          <p:nvPr/>
        </p:nvSpPr>
        <p:spPr>
          <a:xfrm>
            <a:off x="0" y="4683650"/>
            <a:ext cx="5301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https://www.unep.org/interactives/beat-plastic-pollution/#:~:text=Approximately%2036%20per%20cent%20of,landfills%20or%20as%20unregulated%20waste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.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73A6A5-E739-3947-9AFE-636775BA4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5696" y="1749756"/>
            <a:ext cx="6112608" cy="6664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32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2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What can be done to reduce packaging waste?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23" name="Google Shape;223;p32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4" name="Google Shape;224;p32"/>
          <p:cNvSpPr txBox="1"/>
          <p:nvPr/>
        </p:nvSpPr>
        <p:spPr>
          <a:xfrm>
            <a:off x="0" y="4683650"/>
            <a:ext cx="5301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https://www.unep.org/interactives/beat-plastic-pollution/#:~:text=Approximately%2036%20per%20cent%20of,landfills%20or%20as%20unregulated%20waste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.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2"/>
          <p:cNvSpPr txBox="1"/>
          <p:nvPr/>
        </p:nvSpPr>
        <p:spPr>
          <a:xfrm>
            <a:off x="162500" y="1579950"/>
            <a:ext cx="1424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Government/Regulations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26" name="Google Shape;226;p32"/>
          <p:cNvSpPr txBox="1"/>
          <p:nvPr/>
        </p:nvSpPr>
        <p:spPr>
          <a:xfrm>
            <a:off x="1510700" y="1241400"/>
            <a:ext cx="24078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Bans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Fund innovation in reusable plastics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Incentivize circular economies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2"/>
          <p:cNvSpPr txBox="1"/>
          <p:nvPr/>
        </p:nvSpPr>
        <p:spPr>
          <a:xfrm>
            <a:off x="162500" y="3271225"/>
            <a:ext cx="1424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Plastic Industry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28" name="Google Shape;228;p32"/>
          <p:cNvSpPr txBox="1"/>
          <p:nvPr/>
        </p:nvSpPr>
        <p:spPr>
          <a:xfrm>
            <a:off x="1510700" y="2932675"/>
            <a:ext cx="32061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Innovate business model to favor reusable plastic products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Provide reliable and transparent sustainability information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Increase recycled content in new products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32"/>
          <p:cNvSpPr txBox="1"/>
          <p:nvPr/>
        </p:nvSpPr>
        <p:spPr>
          <a:xfrm>
            <a:off x="4176300" y="1680000"/>
            <a:ext cx="1424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Individual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0" name="Google Shape;230;p32"/>
          <p:cNvSpPr txBox="1"/>
          <p:nvPr/>
        </p:nvSpPr>
        <p:spPr>
          <a:xfrm>
            <a:off x="5301900" y="1241400"/>
            <a:ext cx="36693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Invest in higher quality, reusable products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Reuse bags, refill containers, choose food with minimal packaging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Pressure local authorities to implement regulations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1" name="Google Shape;23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03663" y="2533478"/>
            <a:ext cx="5109999" cy="2090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388</Words>
  <Application>Microsoft Macintosh PowerPoint</Application>
  <PresentationFormat>On-screen Show (16:9)</PresentationFormat>
  <Paragraphs>72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 Black</vt:lpstr>
      <vt:lpstr>Arial</vt:lpstr>
      <vt:lpstr>Simple Light</vt:lpstr>
      <vt:lpstr>Office Theme</vt:lpstr>
      <vt:lpstr>Plastic Packaging</vt:lpstr>
      <vt:lpstr>Packaging uses more plastic than any other sector</vt:lpstr>
      <vt:lpstr>Most packaging is single use, so the average product lifetime is short</vt:lpstr>
      <vt:lpstr>Food waste is a huge environmental and societal problem</vt:lpstr>
      <vt:lpstr>Properties of food-specific packaging</vt:lpstr>
      <vt:lpstr>Common plastics used in food packaging</vt:lpstr>
      <vt:lpstr>What can be done to reduce packaging waste?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Plastic Packaging</dc:title>
  <cp:lastModifiedBy>Haley Beech</cp:lastModifiedBy>
  <cp:revision>2</cp:revision>
  <dcterms:modified xsi:type="dcterms:W3CDTF">2024-09-19T22:22:59Z</dcterms:modified>
</cp:coreProperties>
</file>